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91" r:id="rId4"/>
    <p:sldId id="292" r:id="rId5"/>
    <p:sldId id="316" r:id="rId6"/>
    <p:sldId id="294" r:id="rId7"/>
    <p:sldId id="295" r:id="rId8"/>
    <p:sldId id="296" r:id="rId9"/>
    <p:sldId id="297" r:id="rId10"/>
    <p:sldId id="299" r:id="rId11"/>
    <p:sldId id="318" r:id="rId12"/>
    <p:sldId id="319" r:id="rId13"/>
    <p:sldId id="320" r:id="rId14"/>
    <p:sldId id="321" r:id="rId15"/>
    <p:sldId id="305" r:id="rId16"/>
    <p:sldId id="309" r:id="rId17"/>
    <p:sldId id="323" r:id="rId18"/>
    <p:sldId id="324" r:id="rId19"/>
    <p:sldId id="325" r:id="rId20"/>
    <p:sldId id="322" r:id="rId21"/>
    <p:sldId id="315" r:id="rId22"/>
    <p:sldId id="26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52" autoAdjust="0"/>
    <p:restoredTop sz="94690" autoAdjust="0"/>
  </p:normalViewPr>
  <p:slideViewPr>
    <p:cSldViewPr showGuides="1">
      <p:cViewPr varScale="1">
        <p:scale>
          <a:sx n="106" d="100"/>
          <a:sy n="106" d="100"/>
        </p:scale>
        <p:origin x="2262" y="114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13/06/2019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3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87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8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7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A6B68-3678-45E4-BA6E-B89CB1C8DC1E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897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3DC51-11B7-423D-B9DB-0653AF7FC946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594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01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6662E-803A-4706-917F-B4F52497F0A1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4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6662E-803A-4706-917F-B4F52497F0A1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82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6662E-803A-4706-917F-B4F52497F0A1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087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6662E-803A-4706-917F-B4F52497F0A1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8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147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6662E-803A-4706-917F-B4F52497F0A1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9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012BBD-DEFC-42B0-9B7C-2C1CB09CA567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3565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55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B4F1CD-2389-4E9F-BF06-CAB7E392D925}" type="slidenum">
              <a:rPr lang="fr-FR" altLang="fr-FR"/>
              <a:pPr/>
              <a:t>3</a:t>
            </a:fld>
            <a:endParaRPr lang="fr-FR" altLang="fr-FR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34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28899-75E3-4233-8A5C-C325FF5D3E9B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781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D2484D-2F7F-466B-99F1-9CCD7FF2574D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6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31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B6B4F2-4A52-456B-8D02-61F8DFB1FBDA}" type="slidenum">
              <a:rPr lang="fr-FR" altLang="fr-FR"/>
              <a:pPr/>
              <a:t>6</a:t>
            </a:fld>
            <a:endParaRPr lang="fr-FR" altLang="fr-FR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02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75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5B8CA2-C2E5-4327-AB3A-97BA34FBA4F4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6349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A10EA6-8EBC-44E4-BE04-041743612D5C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476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Document confidentiel –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sans l'accord préalable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de</a:t>
            </a:r>
            <a:r>
              <a:rPr lang="fr-FR" sz="800" baseline="0" dirty="0" smtClean="0">
                <a:solidFill>
                  <a:schemeClr val="bg1"/>
                </a:solidFill>
              </a:rPr>
              <a:t> Sorbonne Université.</a:t>
            </a:r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816" y="4990608"/>
            <a:ext cx="1640161" cy="6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83" y="2996952"/>
            <a:ext cx="2233488" cy="9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13/06/2019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726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l.sorbonne-universite.f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al.sorbonne-universite.fr/page/par-faculte" TargetMode="External"/><Relationship Id="rId4" Type="http://schemas.openxmlformats.org/officeDocument/2006/relationships/hyperlink" Target="https://aurehal.archives-ouvertes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hyperlink" Target="https://hal.sorbonne-universite.fr/page/fiches-pratiqu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.garambois@sorbonne-universite.fr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://hal.sorbonne-universite.f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sorbonne-universite.fr/page/charte-de-sorbonne-universi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jussieucall.org/index-F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424935" cy="1692188"/>
          </a:xfrm>
        </p:spPr>
        <p:txBody>
          <a:bodyPr/>
          <a:lstStyle/>
          <a:p>
            <a:r>
              <a:rPr lang="fr-FR" sz="2800" dirty="0" smtClean="0"/>
              <a:t>JOURNEES CASUHAL / ATELIER</a:t>
            </a:r>
            <a:br>
              <a:rPr lang="fr-FR" sz="2800" dirty="0" smtClean="0"/>
            </a:br>
            <a:r>
              <a:rPr lang="fr-FR" sz="2200" dirty="0" smtClean="0"/>
              <a:t>« Promouvoir l’Open Access dans son établissement »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>Retour d’expérience : </a:t>
            </a:r>
            <a:br>
              <a:rPr lang="fr-FR" sz="2200" dirty="0" smtClean="0"/>
            </a:br>
            <a:r>
              <a:rPr lang="fr-FR" sz="2200" dirty="0" smtClean="0"/>
              <a:t>De HAL UPMC à HAL Sorbonne Université</a:t>
            </a:r>
            <a:endParaRPr lang="fr-FR" sz="2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0112" y="1484784"/>
            <a:ext cx="3106396" cy="936104"/>
          </a:xfrm>
        </p:spPr>
        <p:txBody>
          <a:bodyPr/>
          <a:lstStyle/>
          <a:p>
            <a:r>
              <a:rPr lang="fr-FR" b="1" dirty="0" smtClean="0"/>
              <a:t>MARDI </a:t>
            </a:r>
            <a:r>
              <a:rPr lang="fr-FR" b="1" dirty="0" smtClean="0"/>
              <a:t>18 juin 2019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MARIE GARAMBOIS</a:t>
            </a:r>
          </a:p>
          <a:p>
            <a:r>
              <a:rPr lang="fr-FR" b="1" dirty="0" smtClean="0"/>
              <a:t>BIBLIOTHEQUE DE SORBONNE UNIVERSITE</a:t>
            </a:r>
            <a:endParaRPr lang="fr-FR" b="1" dirty="0" smtClean="0"/>
          </a:p>
          <a:p>
            <a:r>
              <a:rPr lang="fr-FR" dirty="0" smtClean="0"/>
              <a:t>DEPARTEMENT PUBLICATIONS &amp; OPEN ACCESS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0113" y="2996952"/>
            <a:ext cx="7561262" cy="1692188"/>
          </a:xfrm>
        </p:spPr>
        <p:txBody>
          <a:bodyPr/>
          <a:lstStyle/>
          <a:p>
            <a:r>
              <a:rPr lang="fr-FR" sz="2800" dirty="0" smtClean="0"/>
              <a:t>De HAL UPMC </a:t>
            </a:r>
            <a:br>
              <a:rPr lang="fr-FR" sz="2800" dirty="0" smtClean="0"/>
            </a:br>
            <a:r>
              <a:rPr lang="fr-FR" sz="2800" dirty="0" smtClean="0"/>
              <a:t>à HAL </a:t>
            </a:r>
            <a:r>
              <a:rPr lang="fr-FR" sz="2800" dirty="0" smtClean="0"/>
              <a:t>Sorbonne </a:t>
            </a:r>
            <a:r>
              <a:rPr lang="fr-FR" sz="2800" dirty="0" smtClean="0"/>
              <a:t>Université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055" y="404664"/>
            <a:ext cx="7885558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HAL Sorbonne Université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La création du portail </a:t>
            </a:r>
            <a:r>
              <a:rPr lang="fr-FR" dirty="0" smtClean="0">
                <a:solidFill>
                  <a:srgbClr val="FF0000"/>
                </a:solidFill>
                <a:latin typeface="Corbel" panose="020B0503020204020204" pitchFamily="34" charset="0"/>
              </a:rPr>
              <a:t>HAL Sorbonne Université </a:t>
            </a:r>
            <a:r>
              <a:rPr lang="fr-FR" dirty="0" smtClean="0">
                <a:latin typeface="Corbel" panose="020B0503020204020204" pitchFamily="34" charset="0"/>
              </a:rPr>
              <a:t>émane de l’évolution du portail HAL UPMC + une récupération des publications de Paris-Sorbonne déjà présentes dans HAL. Le travail a été mené avec le CCSD :</a:t>
            </a:r>
          </a:p>
          <a:p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Le nom de domaine a été modifié : </a:t>
            </a:r>
            <a:r>
              <a:rPr lang="fr-FR" dirty="0" smtClean="0">
                <a:latin typeface="Corbel" panose="020B0503020204020204" pitchFamily="34" charset="0"/>
                <a:hlinkClick r:id="rId3"/>
              </a:rPr>
              <a:t>http://hal.sorbonne-universite.fr</a:t>
            </a:r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Dans le répertoire </a:t>
            </a:r>
            <a:r>
              <a:rPr lang="fr-FR" dirty="0" err="1" smtClean="0">
                <a:latin typeface="Corbel" panose="020B0503020204020204" pitchFamily="34" charset="0"/>
                <a:hlinkClick r:id="rId4"/>
              </a:rPr>
              <a:t>AuréHAL</a:t>
            </a:r>
            <a:r>
              <a:rPr lang="fr-FR" dirty="0" smtClean="0">
                <a:latin typeface="Corbel" panose="020B0503020204020204" pitchFamily="34" charset="0"/>
              </a:rPr>
              <a:t>, la structure Sorbonne Université a été créée. Toutes les structures auparavant rattachées à l’UPMC et à Paris-Sorbonne y ont été rattachées.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orbel" panose="020B0503020204020204" pitchFamily="34" charset="0"/>
              </a:rPr>
              <a:t>Les structures en lettres : </a:t>
            </a:r>
            <a:r>
              <a:rPr lang="fr-FR" dirty="0">
                <a:latin typeface="Corbel" panose="020B0503020204020204" pitchFamily="34" charset="0"/>
                <a:hlinkClick r:id="rId5"/>
              </a:rPr>
              <a:t>https://hal.sorbonne-universite.fr/page/par-faculte</a:t>
            </a:r>
            <a:r>
              <a:rPr lang="fr-FR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Les publications jusqu’au 1</a:t>
            </a:r>
            <a:r>
              <a:rPr lang="fr-FR" baseline="30000" dirty="0" smtClean="0">
                <a:latin typeface="Corbel" panose="020B0503020204020204" pitchFamily="34" charset="0"/>
              </a:rPr>
              <a:t>er</a:t>
            </a:r>
            <a:r>
              <a:rPr lang="fr-FR" dirty="0" smtClean="0">
                <a:latin typeface="Corbel" panose="020B0503020204020204" pitchFamily="34" charset="0"/>
              </a:rPr>
              <a:t> janvier 2018 sont rattachées respectivement aux structures UPMC et Paris-Sorbonne ; celles publiées à partir du 1</a:t>
            </a:r>
            <a:r>
              <a:rPr lang="fr-FR" baseline="30000" dirty="0" smtClean="0">
                <a:latin typeface="Corbel" panose="020B0503020204020204" pitchFamily="34" charset="0"/>
              </a:rPr>
              <a:t>er</a:t>
            </a:r>
            <a:r>
              <a:rPr lang="fr-FR" dirty="0" smtClean="0">
                <a:latin typeface="Corbel" panose="020B0503020204020204" pitchFamily="34" charset="0"/>
              </a:rPr>
              <a:t> janvier sont rattachées à Sorbonne Université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Importance des règles de signature, communiquée aux chercheurs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0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5816" y="332656"/>
            <a:ext cx="5400600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 Sorbonne Université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36096" y="6165304"/>
            <a:ext cx="338437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http://hal.sorbonne-universite.fr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57479"/>
            <a:ext cx="6732240" cy="48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74380" y="537977"/>
            <a:ext cx="703897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Quelques chiffres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9552" y="1557131"/>
            <a:ext cx="7272337" cy="59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Plus de 45 000 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documents </a:t>
            </a:r>
            <a:r>
              <a:rPr lang="fr-FR" dirty="0">
                <a:latin typeface="Corbel" panose="020B0503020204020204" pitchFamily="34" charset="0"/>
              </a:rPr>
              <a:t>en texte </a:t>
            </a:r>
            <a:r>
              <a:rPr lang="fr-FR" dirty="0" smtClean="0">
                <a:latin typeface="Corbel" panose="020B0503020204020204" pitchFamily="34" charset="0"/>
              </a:rPr>
              <a:t>intégral</a:t>
            </a:r>
          </a:p>
          <a:p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 Un total </a:t>
            </a:r>
            <a:r>
              <a:rPr lang="fr-FR" dirty="0">
                <a:latin typeface="Corbel" panose="020B0503020204020204" pitchFamily="34" charset="0"/>
              </a:rPr>
              <a:t>de </a:t>
            </a: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+ de 128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 </a:t>
            </a: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000 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dépôts </a:t>
            </a:r>
            <a:r>
              <a:rPr lang="fr-FR" dirty="0" smtClean="0">
                <a:latin typeface="Corbel" panose="020B0503020204020204" pitchFamily="34" charset="0"/>
              </a:rPr>
              <a:t>(</a:t>
            </a:r>
            <a:r>
              <a:rPr lang="fr-FR" dirty="0">
                <a:latin typeface="Corbel" panose="020B0503020204020204" pitchFamily="34" charset="0"/>
              </a:rPr>
              <a:t>notices + textes intégraux</a:t>
            </a:r>
            <a:r>
              <a:rPr lang="fr-FR" dirty="0" smtClean="0">
                <a:latin typeface="Corbel" panose="020B0503020204020204" pitchFamily="34" charset="0"/>
              </a:rPr>
              <a:t>)</a:t>
            </a:r>
          </a:p>
          <a:p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  <a:p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  <a:p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Principalement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des </a:t>
            </a:r>
            <a:r>
              <a:rPr lang="fr-FR" altLang="fr-FR" b="1" dirty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articles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(près de 60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fr-FR" b="1" dirty="0" smtClean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altLang="fr-FR" b="1" dirty="0" smtClean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fr-FR" b="1" dirty="0" smtClean="0">
                <a:solidFill>
                  <a:srgbClr val="FF000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Principal enjeu : sensibiliser la communauté des chercheurs </a:t>
            </a:r>
          </a:p>
          <a:p>
            <a:r>
              <a:rPr lang="fr-FR" altLang="fr-FR" b="1" dirty="0" smtClean="0">
                <a:solidFill>
                  <a:srgbClr val="FF000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en Lettres et SHS de la Faculté des Lettres nouvellement intégrée </a:t>
            </a:r>
          </a:p>
          <a:p>
            <a:r>
              <a:rPr lang="fr-FR" altLang="fr-FR" b="1" dirty="0" smtClean="0">
                <a:solidFill>
                  <a:srgbClr val="FF000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au portail</a:t>
            </a:r>
            <a:endParaRPr lang="fr-FR" altLang="fr-FR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endParaRPr lang="fr-FR" altLang="fr-FR" dirty="0" smtClean="0">
              <a:solidFill>
                <a:schemeClr val="tx1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61" y="2708920"/>
            <a:ext cx="3254211" cy="233980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708920"/>
            <a:ext cx="37528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0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65388" y="728663"/>
            <a:ext cx="703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L’alimentation du portail</a:t>
            </a:r>
            <a:endParaRPr lang="fr-FR" altLang="fr-FR" sz="3600" b="1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60363" y="1924050"/>
            <a:ext cx="7272337" cy="427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Différencier l’accompagnement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des chercheurs pour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le courant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(démonstrations, formation, prise en main des outils)</a:t>
            </a:r>
          </a:p>
          <a:p>
            <a:pPr hangingPunct="1">
              <a:lnSpc>
                <a:spcPct val="100000"/>
              </a:lnSpc>
              <a:buClrTx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Dépôts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par le département, parfois en collaboration avec des correspondants HAL au sein des labos : </a:t>
            </a:r>
            <a:r>
              <a:rPr lang="fr-FR" altLang="fr-FR" b="1" dirty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le rétrospectif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Les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dépôts par les chercheurs : l'importance de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la sensibilisation et de la 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formation individuelle et collective</a:t>
            </a: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Les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dépôts par des tiers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Résultat de recherche d'images pour &quot;logo h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5" y="4797152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0113" y="2996952"/>
            <a:ext cx="7561262" cy="1692188"/>
          </a:xfrm>
        </p:spPr>
        <p:txBody>
          <a:bodyPr/>
          <a:lstStyle/>
          <a:p>
            <a:r>
              <a:rPr lang="fr-FR" sz="2800" dirty="0" smtClean="0"/>
              <a:t>Supports de communication :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quelques exemples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404664"/>
            <a:ext cx="18722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Posters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363123" cy="47515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58" y="1772816"/>
            <a:ext cx="3356978" cy="475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404664"/>
            <a:ext cx="18722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Flyers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564203" cy="50668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608192" cy="51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6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404664"/>
            <a:ext cx="4896544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Bannières de mails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412776"/>
            <a:ext cx="4426247" cy="2393138"/>
          </a:xfrm>
          <a:prstGeom prst="rect">
            <a:avLst/>
          </a:prstGeom>
        </p:spPr>
      </p:pic>
      <p:pic>
        <p:nvPicPr>
          <p:cNvPr id="6" name="Image 5" descr="cid:image001.jpg@01D4FE99.AE4B9F7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005064"/>
            <a:ext cx="4426247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296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915816" y="404664"/>
            <a:ext cx="1872208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Goodies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6555"/>
            <a:ext cx="3792767" cy="53639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51720" y="6165304"/>
            <a:ext cx="7272808" cy="55399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rPr>
              <a:t>Visuels à télécharger : 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https</a:t>
            </a:r>
            <a:r>
              <a:rPr 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://hal.sorbonne-universite.fr/page/supports-de-communication</a:t>
            </a:r>
            <a:endParaRPr lang="fr-FR" b="1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28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0113" y="2996952"/>
            <a:ext cx="7561262" cy="1692188"/>
          </a:xfrm>
        </p:spPr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Sorbonne Université : fusion !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0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67744" y="1124744"/>
            <a:ext cx="703897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Et aussi…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1805469"/>
            <a:ext cx="7272337" cy="452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b="1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&gt; L’importance de la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communication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et de la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formation internes</a:t>
            </a: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&gt; La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formation doctorale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: la prise en main du portail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dès le début de la « vie de chercheur »</a:t>
            </a:r>
            <a:endParaRPr lang="fr-FR" altLang="fr-FR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&gt;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La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formation des chercheurs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: s’adapter !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&gt;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L’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événementiel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 : OAW…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Et surtout… les vertus de la </a:t>
            </a:r>
            <a:r>
              <a:rPr lang="fr-FR" altLang="fr-FR" b="1" dirty="0" smtClean="0">
                <a:solidFill>
                  <a:srgbClr val="FF000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répétition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 !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279416"/>
            <a:ext cx="4032448" cy="21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31840" y="3645024"/>
            <a:ext cx="80533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@</a:t>
            </a:r>
            <a:r>
              <a:rPr lang="fr-FR" altLang="fr-FR" sz="2000" dirty="0" err="1">
                <a:latin typeface="Corbel" panose="020B0503020204020204" pitchFamily="34" charset="0"/>
              </a:rPr>
              <a:t>MarieGarambois</a:t>
            </a:r>
            <a:r>
              <a:rPr lang="fr-FR" altLang="fr-FR" sz="2000" dirty="0">
                <a:latin typeface="Corbel" panose="020B050302020402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marie.garambois@sorbonne-universite.fr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solidFill>
                  <a:srgbClr val="CCCCFF"/>
                </a:solidFill>
                <a:latin typeface="Corbel" panose="020B0503020204020204" pitchFamily="34" charset="0"/>
                <a:hlinkClick r:id="rId4"/>
              </a:rPr>
              <a:t>http://hal.sorbonne-universite.fr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79712" y="2993356"/>
            <a:ext cx="8816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Marie Garambois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86425"/>
            <a:ext cx="387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8" y="4373775"/>
            <a:ext cx="655638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28" y="5177050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833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Merci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11238" y="1954213"/>
            <a:ext cx="53895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Une situation particulière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dans un contexte de fusion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1er janvier 2018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Université Pierre et Marie Curie (UPMC) +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Paris Sorbonne = Sorbonne Université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7025" y="1052513"/>
            <a:ext cx="8816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Sorbonne Université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4526" y="3683000"/>
            <a:ext cx="32131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21163"/>
            <a:ext cx="3505200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696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33375" y="2470150"/>
            <a:ext cx="8703121" cy="415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>
                <a:latin typeface="Corbel" panose="020B0503020204020204" pitchFamily="34" charset="0"/>
              </a:rPr>
              <a:t>6 </a:t>
            </a:r>
            <a:r>
              <a:rPr lang="fr-FR" altLang="fr-FR" sz="2000" b="1" dirty="0" smtClean="0">
                <a:latin typeface="Corbel" panose="020B0503020204020204" pitchFamily="34" charset="0"/>
              </a:rPr>
              <a:t>400</a:t>
            </a:r>
            <a:r>
              <a:rPr lang="fr-FR" altLang="fr-FR" sz="2000" dirty="0" smtClean="0">
                <a:latin typeface="Corbel" panose="020B0503020204020204" pitchFamily="34" charset="0"/>
              </a:rPr>
              <a:t> chercheurs et enseignants-chercheurs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 smtClean="0">
                <a:latin typeface="Corbel" panose="020B0503020204020204" pitchFamily="34" charset="0"/>
              </a:rPr>
              <a:t>3 600 </a:t>
            </a:r>
            <a:r>
              <a:rPr lang="fr-FR" altLang="fr-FR" sz="2000" dirty="0">
                <a:latin typeface="Corbel" panose="020B0503020204020204" pitchFamily="34" charset="0"/>
              </a:rPr>
              <a:t>personnels administratifs et </a:t>
            </a:r>
            <a:r>
              <a:rPr lang="fr-FR" altLang="fr-FR" sz="2000" dirty="0" smtClean="0">
                <a:latin typeface="Corbel" panose="020B0503020204020204" pitchFamily="34" charset="0"/>
              </a:rPr>
              <a:t>techniques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(+2 350 pour les établissements partenaires)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>
                <a:latin typeface="Corbel" panose="020B0503020204020204" pitchFamily="34" charset="0"/>
              </a:rPr>
              <a:t>26</a:t>
            </a:r>
            <a:r>
              <a:rPr lang="fr-FR" altLang="fr-FR" sz="2000" dirty="0">
                <a:latin typeface="Corbel" panose="020B0503020204020204" pitchFamily="34" charset="0"/>
              </a:rPr>
              <a:t> sites en France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 smtClean="0">
                <a:latin typeface="Corbel" panose="020B0503020204020204" pitchFamily="34" charset="0"/>
              </a:rPr>
              <a:t>656</a:t>
            </a:r>
            <a:r>
              <a:rPr lang="fr-FR" altLang="fr-FR" sz="2000" dirty="0" smtClean="0">
                <a:latin typeface="Corbel" panose="020B0503020204020204" pitchFamily="34" charset="0"/>
              </a:rPr>
              <a:t> </a:t>
            </a:r>
            <a:r>
              <a:rPr lang="fr-FR" altLang="fr-FR" sz="2000" dirty="0">
                <a:latin typeface="Corbel" panose="020B0503020204020204" pitchFamily="34" charset="0"/>
              </a:rPr>
              <a:t>M€ budget (</a:t>
            </a:r>
            <a:r>
              <a:rPr lang="fr-FR" altLang="fr-FR" sz="2000" dirty="0" smtClean="0">
                <a:latin typeface="Corbel" panose="020B0503020204020204" pitchFamily="34" charset="0"/>
              </a:rPr>
              <a:t>2017)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 smtClean="0">
                <a:latin typeface="Corbel" panose="020B0503020204020204" pitchFamily="34" charset="0"/>
              </a:rPr>
              <a:t>55 600</a:t>
            </a:r>
            <a:r>
              <a:rPr lang="fr-FR" altLang="fr-FR" sz="2000" dirty="0" smtClean="0">
                <a:latin typeface="Corbel" panose="020B0503020204020204" pitchFamily="34" charset="0"/>
              </a:rPr>
              <a:t> étudiants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(</a:t>
            </a:r>
            <a:r>
              <a:rPr lang="fr-FR" altLang="fr-FR" sz="2000" dirty="0" smtClean="0">
                <a:latin typeface="Corbel" panose="020B0503020204020204" pitchFamily="34" charset="0"/>
              </a:rPr>
              <a:t>dont </a:t>
            </a:r>
            <a:r>
              <a:rPr lang="fr-FR" altLang="fr-FR" sz="2000" dirty="0">
                <a:latin typeface="Corbel" panose="020B0503020204020204" pitchFamily="34" charset="0"/>
              </a:rPr>
              <a:t>10 200 étudiants </a:t>
            </a:r>
            <a:r>
              <a:rPr lang="fr-FR" altLang="fr-FR" sz="2000" dirty="0" smtClean="0">
                <a:latin typeface="Corbel" panose="020B0503020204020204" pitchFamily="34" charset="0"/>
              </a:rPr>
              <a:t>étrangers)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>
                <a:latin typeface="Corbel" panose="020B0503020204020204" pitchFamily="34" charset="0"/>
              </a:rPr>
              <a:t>31</a:t>
            </a:r>
            <a:r>
              <a:rPr lang="fr-FR" altLang="fr-FR" sz="2000" dirty="0">
                <a:latin typeface="Corbel" panose="020B0503020204020204" pitchFamily="34" charset="0"/>
              </a:rPr>
              <a:t> UFR et écoles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>
                <a:latin typeface="Corbel" panose="020B0503020204020204" pitchFamily="34" charset="0"/>
              </a:rPr>
              <a:t>137</a:t>
            </a:r>
            <a:r>
              <a:rPr lang="fr-FR" altLang="fr-FR" sz="2000" dirty="0">
                <a:latin typeface="Corbel" panose="020B0503020204020204" pitchFamily="34" charset="0"/>
              </a:rPr>
              <a:t> structures de recherche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 smtClean="0">
                <a:latin typeface="Corbel" panose="020B0503020204020204" pitchFamily="34" charset="0"/>
              </a:rPr>
              <a:t>4 500 </a:t>
            </a:r>
            <a:r>
              <a:rPr lang="fr-FR" altLang="fr-FR" sz="2000" dirty="0" smtClean="0">
                <a:latin typeface="Corbel" panose="020B0503020204020204" pitchFamily="34" charset="0"/>
              </a:rPr>
              <a:t>doctorants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b="1" dirty="0" smtClean="0">
                <a:latin typeface="Corbel" panose="020B0503020204020204" pitchFamily="34" charset="0"/>
              </a:rPr>
              <a:t>24</a:t>
            </a:r>
            <a:r>
              <a:rPr lang="fr-FR" altLang="fr-FR" sz="2000" dirty="0" smtClean="0">
                <a:latin typeface="Corbel" panose="020B0503020204020204" pitchFamily="34" charset="0"/>
              </a:rPr>
              <a:t> écoles doctorales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7025" y="1052513"/>
            <a:ext cx="881697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Sorbonne Université : quelques chiffres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4059238"/>
            <a:ext cx="4081462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5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71610" y="796613"/>
            <a:ext cx="8816975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  <a:latin typeface="+mj-lt"/>
              </a:rPr>
              <a:t>La politique de Sorbonne Université</a:t>
            </a:r>
            <a:r>
              <a:rPr lang="fr-FR" sz="22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fr-FR" sz="2200" b="1" dirty="0" smtClean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en matière de recherche et de libre accès : 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une politique volontariste</a:t>
            </a:r>
            <a:endParaRPr lang="fr-FR" altLang="fr-FR" sz="2400" b="1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9592" y="2199925"/>
            <a:ext cx="7379989" cy="53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Une </a:t>
            </a:r>
            <a:r>
              <a:rPr lang="fr-FR" altLang="fr-FR" sz="1300" b="1" dirty="0">
                <a:solidFill>
                  <a:srgbClr val="92D050"/>
                </a:solidFill>
                <a:latin typeface="Corbel" panose="020B0503020204020204" pitchFamily="34" charset="0"/>
              </a:rPr>
              <a:t>vice-présidente Recherche, innovation et science ouverte</a:t>
            </a:r>
            <a:r>
              <a:rPr lang="fr-FR" altLang="fr-FR" sz="1300" b="1" dirty="0">
                <a:latin typeface="Corbel" panose="020B0503020204020204" pitchFamily="34" charset="0"/>
              </a:rPr>
              <a:t> : 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Nathalie </a:t>
            </a:r>
            <a:r>
              <a:rPr lang="fr-FR" altLang="fr-FR" sz="1300" b="1" dirty="0">
                <a:latin typeface="Corbel" panose="020B0503020204020204" pitchFamily="34" charset="0"/>
              </a:rPr>
              <a:t>Drach-Temam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300" b="1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Projet </a:t>
            </a:r>
            <a:r>
              <a:rPr lang="fr-FR" altLang="fr-FR" sz="1300" b="1" dirty="0">
                <a:solidFill>
                  <a:srgbClr val="92D050"/>
                </a:solidFill>
                <a:latin typeface="Corbel" panose="020B0503020204020204" pitchFamily="34" charset="0"/>
              </a:rPr>
              <a:t>d'établissement 2019-2023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 smtClean="0">
                <a:latin typeface="Corbel" panose="020B0503020204020204" pitchFamily="34" charset="0"/>
              </a:rPr>
              <a:t>Propositions </a:t>
            </a:r>
            <a:r>
              <a:rPr lang="fr-FR" altLang="fr-FR" sz="1300" dirty="0">
                <a:latin typeface="Corbel" panose="020B0503020204020204" pitchFamily="34" charset="0"/>
              </a:rPr>
              <a:t>de priorités stratégiques : Recherche, innovation et partenariat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(...)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Sensibiliser les EC/C à l’open science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Accompagner le développement d’infrastructures (portail) internes et nationales pour partager des </a:t>
            </a:r>
            <a:r>
              <a:rPr lang="fr-FR" altLang="fr-FR" sz="1300" dirty="0" smtClean="0">
                <a:latin typeface="Corbel" panose="020B0503020204020204" pitchFamily="34" charset="0"/>
              </a:rPr>
              <a:t>données (</a:t>
            </a:r>
            <a:r>
              <a:rPr lang="fr-FR" altLang="fr-FR" sz="1300" dirty="0" err="1" smtClean="0">
                <a:latin typeface="Corbel" panose="020B0503020204020204" pitchFamily="34" charset="0"/>
              </a:rPr>
              <a:t>méta-données</a:t>
            </a:r>
            <a:r>
              <a:rPr lang="fr-FR" altLang="fr-FR" sz="1300" dirty="0" smtClean="0">
                <a:latin typeface="Corbel" panose="020B0503020204020204" pitchFamily="34" charset="0"/>
              </a:rPr>
              <a:t> </a:t>
            </a:r>
            <a:r>
              <a:rPr lang="fr-FR" altLang="fr-FR" sz="1300" dirty="0">
                <a:latin typeface="Corbel" panose="020B0503020204020204" pitchFamily="34" charset="0"/>
              </a:rPr>
              <a:t>- FAIR </a:t>
            </a:r>
            <a:r>
              <a:rPr lang="fr-FR" altLang="fr-FR" sz="1300" dirty="0" err="1">
                <a:latin typeface="Corbel" panose="020B0503020204020204" pitchFamily="34" charset="0"/>
              </a:rPr>
              <a:t>Findable</a:t>
            </a:r>
            <a:r>
              <a:rPr lang="fr-FR" altLang="fr-FR" sz="1300" dirty="0">
                <a:latin typeface="Corbel" panose="020B0503020204020204" pitchFamily="34" charset="0"/>
              </a:rPr>
              <a:t>, Accessible, </a:t>
            </a:r>
            <a:r>
              <a:rPr lang="fr-FR" altLang="fr-FR" sz="1300" dirty="0" err="1">
                <a:latin typeface="Corbel" panose="020B0503020204020204" pitchFamily="34" charset="0"/>
              </a:rPr>
              <a:t>Interoperable</a:t>
            </a:r>
            <a:r>
              <a:rPr lang="fr-FR" altLang="fr-FR" sz="1300" dirty="0">
                <a:latin typeface="Corbel" panose="020B0503020204020204" pitchFamily="34" charset="0"/>
              </a:rPr>
              <a:t>, </a:t>
            </a:r>
            <a:r>
              <a:rPr lang="fr-FR" altLang="fr-FR" sz="1300" dirty="0" err="1">
                <a:latin typeface="Corbel" panose="020B0503020204020204" pitchFamily="34" charset="0"/>
              </a:rPr>
              <a:t>Re-useable</a:t>
            </a:r>
            <a:r>
              <a:rPr lang="fr-FR" altLang="fr-FR" sz="1300" dirty="0">
                <a:latin typeface="Corbel" panose="020B0503020204020204" pitchFamily="34" charset="0"/>
              </a:rPr>
              <a:t>).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Accompagner (former, soutenir) les communautés vers le DMP (Data Management Plan)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Poursuivre le développement au sein du SCD de l’expertise open.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Concevoir les soutiens incitatifs internes en intégrant l’open science.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(...)</a:t>
            </a:r>
          </a:p>
          <a:p>
            <a:pPr marL="285750" indent="-285750" hangingPunct="1">
              <a:lnSpc>
                <a:spcPct val="100000"/>
              </a:lnSpc>
              <a:buClrTx/>
              <a:buFontTx/>
              <a:buChar char="-"/>
            </a:pPr>
            <a:r>
              <a:rPr lang="fr-FR" altLang="fr-FR" sz="1300" dirty="0" smtClean="0">
                <a:latin typeface="Corbel" panose="020B0503020204020204" pitchFamily="34" charset="0"/>
              </a:rPr>
              <a:t>Développer </a:t>
            </a:r>
            <a:r>
              <a:rPr lang="fr-FR" altLang="fr-FR" sz="1300" dirty="0">
                <a:latin typeface="Corbel" panose="020B0503020204020204" pitchFamily="34" charset="0"/>
              </a:rPr>
              <a:t>/ repenser les stratégies de publication (annales, presse…) sous l’angle </a:t>
            </a:r>
            <a:r>
              <a:rPr lang="fr-FR" altLang="fr-FR" sz="1300" dirty="0" smtClean="0">
                <a:latin typeface="Corbel" panose="020B0503020204020204" pitchFamily="34" charset="0"/>
              </a:rPr>
              <a:t>Open Access</a:t>
            </a:r>
            <a:r>
              <a:rPr lang="fr-FR" altLang="fr-FR" sz="1300" dirty="0">
                <a:latin typeface="Corbel" panose="020B0503020204020204" pitchFamily="34" charset="0"/>
              </a:rPr>
              <a:t>, </a:t>
            </a:r>
            <a:r>
              <a:rPr lang="fr-FR" altLang="fr-FR" sz="1300" dirty="0" smtClean="0">
                <a:latin typeface="Corbel" panose="020B0503020204020204" pitchFamily="34" charset="0"/>
              </a:rPr>
              <a:t>Open </a:t>
            </a:r>
            <a:r>
              <a:rPr lang="fr-FR" altLang="fr-FR" sz="1300" dirty="0" err="1">
                <a:latin typeface="Corbel" panose="020B0503020204020204" pitchFamily="34" charset="0"/>
              </a:rPr>
              <a:t>edition</a:t>
            </a:r>
            <a:r>
              <a:rPr lang="fr-FR" altLang="fr-FR" sz="1300" dirty="0" smtClean="0">
                <a:latin typeface="Corbel" panose="020B05030202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buClrTx/>
            </a:pPr>
            <a:r>
              <a:rPr lang="fr-FR" altLang="fr-FR" sz="1300" dirty="0" smtClean="0">
                <a:latin typeface="Corbel" panose="020B0503020204020204" pitchFamily="34" charset="0"/>
              </a:rPr>
              <a:t> </a:t>
            </a: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Lettre </a:t>
            </a: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« Agir pour la Science ouverte à Sorbonne Université »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 du Président du 13 novembre 2018</a:t>
            </a: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endParaRPr lang="fr-FR" altLang="fr-FR" sz="1300" b="1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  <a:hlinkClick r:id="rId3"/>
              </a:rPr>
              <a:t>Charte de Sorbonne Université pour le libre accès aux publications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, votée par la Commission de la recherche du conseil académique du 28 mars 2019</a:t>
            </a:r>
            <a:endParaRPr lang="fr-FR" altLang="fr-FR" sz="1300" b="1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300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Une communauté active : l'</a:t>
            </a: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appel de Jussieu 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pour la Science ouverte et la </a:t>
            </a:r>
            <a:r>
              <a:rPr lang="fr-FR" altLang="fr-FR" sz="1300" b="1" dirty="0" err="1" smtClean="0">
                <a:latin typeface="Corbel" panose="020B0503020204020204" pitchFamily="34" charset="0"/>
              </a:rPr>
              <a:t>bibliodiversité</a:t>
            </a:r>
            <a:r>
              <a:rPr lang="fr-FR" altLang="fr-FR" sz="1300" dirty="0" smtClean="0">
                <a:latin typeface="Corbel" panose="020B0503020204020204" pitchFamily="34" charset="0"/>
              </a:rPr>
              <a:t> : </a:t>
            </a:r>
            <a:r>
              <a:rPr lang="fr-FR" altLang="fr-FR" sz="1300" b="1" dirty="0" smtClean="0">
                <a:solidFill>
                  <a:srgbClr val="CCCCFF"/>
                </a:solidFill>
                <a:latin typeface="Corbel" panose="020B0503020204020204" pitchFamily="34" charset="0"/>
                <a:hlinkClick r:id="rId4"/>
              </a:rPr>
              <a:t>http://jussieucall.org/index-FR.html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400" dirty="0" smtClean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4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046997" cy="16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1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300413" y="6600825"/>
            <a:ext cx="25193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7025" y="1052513"/>
            <a:ext cx="8816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La bibliothèque de Sorbonne Université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38" y="1706980"/>
            <a:ext cx="7380312" cy="50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46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0113" y="2996952"/>
            <a:ext cx="7561262" cy="1692188"/>
          </a:xfrm>
        </p:spPr>
        <p:txBody>
          <a:bodyPr/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département Publications &amp; Open Access, au service des chercheurs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4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7338" y="1898650"/>
            <a:ext cx="7020966" cy="507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&gt; Un service </a:t>
            </a:r>
            <a:r>
              <a:rPr lang="fr-FR" altLang="fr-FR" sz="2000" dirty="0" smtClean="0">
                <a:latin typeface="Corbel" panose="020B0503020204020204" pitchFamily="34" charset="0"/>
              </a:rPr>
              <a:t>transversal, </a:t>
            </a:r>
            <a:r>
              <a:rPr lang="fr-FR" altLang="fr-FR" sz="20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sur plusieurs sites </a:t>
            </a:r>
            <a:r>
              <a:rPr lang="fr-FR" altLang="fr-FR" sz="2000" dirty="0" smtClean="0">
                <a:latin typeface="Corbel" panose="020B0503020204020204" pitchFamily="34" charset="0"/>
              </a:rPr>
              <a:t>(Campus Pierre et Marie Curie, Maison de la Recherche, Saint-Antoine)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>
                <a:latin typeface="Corbel" panose="020B0503020204020204" pitchFamily="34" charset="0"/>
              </a:rPr>
              <a:t>&gt; Mettre en œuvre la politique de SU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buClrTx/>
            </a:pPr>
            <a:r>
              <a:rPr lang="fr-FR" altLang="fr-FR" sz="2000" dirty="0" smtClean="0">
                <a:latin typeface="Corbel" panose="020B0503020204020204" pitchFamily="34" charset="0"/>
              </a:rPr>
              <a:t>&gt; Effectifs : </a:t>
            </a:r>
            <a:r>
              <a:rPr lang="fr-FR" altLang="fr-FR" sz="20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7 </a:t>
            </a:r>
            <a:r>
              <a:rPr lang="fr-FR" altLang="fr-FR" sz="2000" b="1" dirty="0">
                <a:solidFill>
                  <a:srgbClr val="92D050"/>
                </a:solidFill>
                <a:latin typeface="Corbel" panose="020B0503020204020204" pitchFamily="34" charset="0"/>
              </a:rPr>
              <a:t>agents </a:t>
            </a:r>
            <a:r>
              <a:rPr lang="fr-FR" altLang="fr-FR" sz="2000" dirty="0">
                <a:latin typeface="Corbel" panose="020B0503020204020204" pitchFamily="34" charset="0"/>
              </a:rPr>
              <a:t>au service des </a:t>
            </a:r>
            <a:r>
              <a:rPr lang="fr-FR" altLang="fr-FR" sz="2000" dirty="0" smtClean="0">
                <a:latin typeface="Corbel" panose="020B0503020204020204" pitchFamily="34" charset="0"/>
              </a:rPr>
              <a:t>chercheurs </a:t>
            </a:r>
          </a:p>
          <a:p>
            <a:pPr>
              <a:lnSpc>
                <a:spcPct val="100000"/>
              </a:lnSpc>
              <a:buClrTx/>
            </a:pPr>
            <a:r>
              <a:rPr lang="fr-FR" altLang="fr-FR" sz="2000" dirty="0" smtClean="0">
                <a:latin typeface="Corbel" panose="020B0503020204020204" pitchFamily="34" charset="0"/>
              </a:rPr>
              <a:t>et </a:t>
            </a:r>
            <a:r>
              <a:rPr lang="fr-FR" altLang="fr-FR" sz="2000" dirty="0">
                <a:latin typeface="Corbel" panose="020B0503020204020204" pitchFamily="34" charset="0"/>
              </a:rPr>
              <a:t>des chercheuses 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3 BIBAS et un bibliothécaire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principalement dédiés à l'Open </a:t>
            </a:r>
            <a:r>
              <a:rPr lang="fr-FR" altLang="fr-FR" sz="2000" dirty="0">
                <a:latin typeface="Corbel" panose="020B0503020204020204" pitchFamily="34" charset="0"/>
              </a:rPr>
              <a:t>Access </a:t>
            </a:r>
            <a:endParaRPr lang="fr-FR" altLang="fr-FR" sz="2000" dirty="0" smtClean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(</a:t>
            </a:r>
            <a:r>
              <a:rPr lang="fr-FR" altLang="fr-FR" sz="2000" dirty="0">
                <a:latin typeface="Corbel" panose="020B0503020204020204" pitchFamily="34" charset="0"/>
              </a:rPr>
              <a:t>dépôts dans HAL + </a:t>
            </a:r>
            <a:r>
              <a:rPr lang="fr-FR" altLang="fr-FR" sz="2000" dirty="0" smtClean="0">
                <a:latin typeface="Corbel" panose="020B0503020204020204" pitchFamily="34" charset="0"/>
              </a:rPr>
              <a:t>formations </a:t>
            </a:r>
            <a:r>
              <a:rPr lang="fr-FR" altLang="fr-FR" sz="2000" dirty="0">
                <a:latin typeface="Corbel" panose="020B0503020204020204" pitchFamily="34" charset="0"/>
              </a:rPr>
              <a:t>Science ouverte)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2 BIBAS au </a:t>
            </a:r>
            <a:r>
              <a:rPr lang="fr-FR" altLang="fr-FR" sz="2000" dirty="0">
                <a:latin typeface="Corbel" panose="020B0503020204020204" pitchFamily="34" charset="0"/>
              </a:rPr>
              <a:t>service des </a:t>
            </a:r>
            <a:r>
              <a:rPr lang="fr-FR" altLang="fr-FR" sz="2000" dirty="0" smtClean="0">
                <a:latin typeface="Corbel" panose="020B0503020204020204" pitchFamily="34" charset="0"/>
              </a:rPr>
              <a:t>thèses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1 conservatrice pour encadrer le service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&gt; Une </a:t>
            </a:r>
            <a:r>
              <a:rPr lang="fr-FR" altLang="fr-FR" sz="2000" dirty="0">
                <a:latin typeface="Corbel" panose="020B0503020204020204" pitchFamily="34" charset="0"/>
              </a:rPr>
              <a:t>collaboration importante </a:t>
            </a:r>
            <a:endParaRPr lang="fr-FR" altLang="fr-FR" sz="2000" dirty="0" smtClean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000" dirty="0" smtClean="0">
                <a:latin typeface="Corbel" panose="020B0503020204020204" pitchFamily="34" charset="0"/>
              </a:rPr>
              <a:t>avec </a:t>
            </a:r>
            <a:r>
              <a:rPr lang="fr-FR" altLang="fr-FR" sz="2000" dirty="0">
                <a:latin typeface="Corbel" panose="020B0503020204020204" pitchFamily="34" charset="0"/>
              </a:rPr>
              <a:t>les </a:t>
            </a:r>
            <a:r>
              <a:rPr lang="fr-FR" altLang="fr-FR" sz="2000" dirty="0" smtClean="0">
                <a:latin typeface="Corbel" panose="020B0503020204020204" pitchFamily="34" charset="0"/>
              </a:rPr>
              <a:t>bibliothèques et </a:t>
            </a:r>
            <a:r>
              <a:rPr lang="fr-FR" altLang="fr-FR" sz="2000" dirty="0">
                <a:latin typeface="Corbel" panose="020B0503020204020204" pitchFamily="34" charset="0"/>
              </a:rPr>
              <a:t>la </a:t>
            </a:r>
            <a:r>
              <a:rPr lang="fr-FR" altLang="fr-FR" sz="2000" dirty="0" err="1">
                <a:latin typeface="Corbel" panose="020B0503020204020204" pitchFamily="34" charset="0"/>
              </a:rPr>
              <a:t>bibliomètre</a:t>
            </a:r>
            <a:r>
              <a:rPr lang="fr-FR" altLang="fr-FR" sz="2000" dirty="0">
                <a:latin typeface="Corbel" panose="020B0503020204020204" pitchFamily="34" charset="0"/>
              </a:rPr>
              <a:t> du SCD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 smtClean="0">
                <a:latin typeface="Corbel" panose="020B0503020204020204" pitchFamily="34" charset="0"/>
              </a:rPr>
              <a:t> </a:t>
            </a:r>
            <a:endParaRPr lang="fr-FR" altLang="fr-FR" sz="2400" dirty="0">
              <a:latin typeface="Corbel" panose="020B0503020204020204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7025" y="1052513"/>
            <a:ext cx="8816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 département Publications &amp; Open Access</a:t>
            </a:r>
            <a:endParaRPr lang="fr-FR" altLang="fr-FR" sz="28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61" y="4486431"/>
            <a:ext cx="3391285" cy="223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119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300413" y="6600825"/>
            <a:ext cx="25193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60363" y="1924050"/>
            <a:ext cx="51847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Aide au dépôt des publications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en archive ouverte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Améliorer la visibilité de la recherche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de Sorbonne Université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Conseiller les chercheurs et répondre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aux questions sur la publication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et l'Open A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ccess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Rendez-vous individuels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avec les chercheurs et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présentations dans les labos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&gt; Formation pour les doctorants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et les chercheurs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7784" y="620688"/>
            <a:ext cx="8816975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Activités du département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Publications &amp; Open Access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016125"/>
            <a:ext cx="3336925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839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rbonne Université 4x3 v1b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36000" tIns="36000" rIns="36000" bIns="3600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é 4x3 v1a-logo" id="{AF8BABCA-CFB5-0E43-98FB-2C1DF112274D}" vid="{1C1D601C-9407-F54F-AA63-9C731E0E7E5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Sorbonne Université 4x3 v1b</Template>
  <TotalTime>489</TotalTime>
  <Words>515</Words>
  <Application>Microsoft Office PowerPoint</Application>
  <PresentationFormat>Affichage à l'écran (4:3)</PresentationFormat>
  <Paragraphs>189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Arial Black</vt:lpstr>
      <vt:lpstr>Calibri</vt:lpstr>
      <vt:lpstr>Corbel</vt:lpstr>
      <vt:lpstr>Tahoma</vt:lpstr>
      <vt:lpstr>Wingdings</vt:lpstr>
      <vt:lpstr>Sorbonne Université 4x3 v1b</vt:lpstr>
      <vt:lpstr>JOURNEES CASUHAL / ATELIER « Promouvoir l’Open Access dans son établissement »  Retour d’expérience :  De HAL UPMC à HAL Sorbonne Université</vt:lpstr>
      <vt:lpstr> Sorbonne Université : fusion !</vt:lpstr>
      <vt:lpstr>Présentation PowerPoint</vt:lpstr>
      <vt:lpstr>Présentation PowerPoint</vt:lpstr>
      <vt:lpstr>Présentation PowerPoint</vt:lpstr>
      <vt:lpstr>Présentation PowerPoint</vt:lpstr>
      <vt:lpstr> Le département Publications &amp; Open Access, au service des chercheurs</vt:lpstr>
      <vt:lpstr>Présentation PowerPoint</vt:lpstr>
      <vt:lpstr>Présentation PowerPoint</vt:lpstr>
      <vt:lpstr>De HAL UPMC  à HAL Sorbonne Université</vt:lpstr>
      <vt:lpstr>Création de HAL Sorbonne Université</vt:lpstr>
      <vt:lpstr>Présentation PowerPoint</vt:lpstr>
      <vt:lpstr>Présentation PowerPoint</vt:lpstr>
      <vt:lpstr>Présentation PowerPoint</vt:lpstr>
      <vt:lpstr>Supports de communication :  quelques exemples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P &amp; M Curie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GERBEAUD Marie</dc:creator>
  <cp:lastModifiedBy>GARAMBOIS Marie</cp:lastModifiedBy>
  <cp:revision>50</cp:revision>
  <dcterms:created xsi:type="dcterms:W3CDTF">2018-02-01T11:44:00Z</dcterms:created>
  <dcterms:modified xsi:type="dcterms:W3CDTF">2019-06-13T16:13:58Z</dcterms:modified>
</cp:coreProperties>
</file>